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media/image1.jpeg" ContentType="image/jpeg"/>
  <Override PartName="/ppt/media/image2.jpeg" ContentType="image/jpeg"/>
  <Override PartName="/ppt/media/image8.png" ContentType="image/png"/>
  <Override PartName="/ppt/media/image48.png" ContentType="image/png"/>
  <Override PartName="/ppt/media/image3.jpeg" ContentType="image/jpeg"/>
  <Override PartName="/ppt/media/image5.png" ContentType="image/png"/>
  <Override PartName="/ppt/media/image4.jpeg" ContentType="image/jpeg"/>
  <Override PartName="/ppt/media/image6.png" ContentType="image/png"/>
  <Override PartName="/ppt/media/image7.png" ContentType="image/png"/>
  <Override PartName="/ppt/media/image9.jpeg" ContentType="image/jpeg"/>
  <Override PartName="/ppt/media/image10.png" ContentType="image/png"/>
  <Override PartName="/ppt/media/image22.wmf" ContentType="image/x-wmf"/>
  <Override PartName="/ppt/media/image11.png" ContentType="image/png"/>
  <Override PartName="/ppt/media/image23.wmf" ContentType="image/x-wmf"/>
  <Override PartName="/ppt/media/image12.png" ContentType="image/png"/>
  <Override PartName="/ppt/media/image13.png" ContentType="image/png"/>
  <Override PartName="/ppt/media/image46.jpeg" ContentType="image/jpeg"/>
  <Override PartName="/ppt/media/image14.png" ContentType="image/png"/>
  <Override PartName="/ppt/media/image26.wmf" ContentType="image/x-wmf"/>
  <Override PartName="/ppt/media/image15.png" ContentType="image/png"/>
  <Override PartName="/ppt/media/image27.wmf" ContentType="image/x-wmf"/>
  <Override PartName="/ppt/media/image16.png" ContentType="image/png"/>
  <Override PartName="/ppt/media/image28.wmf" ContentType="image/x-wmf"/>
  <Override PartName="/ppt/media/image17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wmf" ContentType="image/x-wmf"/>
  <Override PartName="/ppt/media/image24.png" ContentType="image/png"/>
  <Override PartName="/ppt/media/image25.jpeg" ContentType="image/jpeg"/>
  <Override PartName="/ppt/media/image29.png" ContentType="image/png"/>
  <Override PartName="/ppt/media/image30.jpeg" ContentType="image/jpeg"/>
  <Override PartName="/ppt/media/image32.png" ContentType="image/png"/>
  <Override PartName="/ppt/media/image31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jpeg" ContentType="image/jpeg"/>
  <Override PartName="/ppt/media/image36.png" ContentType="image/png"/>
  <Override PartName="/ppt/media/image38.jpeg" ContentType="image/jpeg"/>
  <Override PartName="/ppt/media/image45.png" ContentType="image/png"/>
  <Override PartName="/ppt/media/image39.png" ContentType="image/png"/>
  <Override PartName="/ppt/media/image40.png" ContentType="image/png"/>
  <Override PartName="/ppt/media/image42.jpeg" ContentType="image/jpeg"/>
  <Override PartName="/ppt/media/image41.png" ContentType="image/png"/>
  <Override PartName="/ppt/media/image43.png" ContentType="image/png"/>
  <Override PartName="/ppt/media/image44.jpeg" ContentType="image/jpeg"/>
  <Override PartName="/ppt/media/image4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D675ECF-7914-4966-ACED-D9B618C30814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1EA3C2BD-19D8-4E4B-B451-744756286023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8A3DDC9D-9A2C-4F06-AE50-F3C9897C114D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9000"/>
            <a:ext cx="822780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9000"/>
            <a:ext cx="822780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9000"/>
            <a:ext cx="822780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9000"/>
            <a:ext cx="822780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900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oleObject" Target="../embeddings/oleObject1.bin"/><Relationship Id="rId3" Type="http://schemas.openxmlformats.org/officeDocument/2006/relationships/image" Target="../media/image2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22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23.wmf"/><Relationship Id="rId8" Type="http://schemas.openxmlformats.org/officeDocument/2006/relationships/image" Target="../media/image24.png"/><Relationship Id="rId9" Type="http://schemas.openxmlformats.org/officeDocument/2006/relationships/image" Target="../media/image25.jpeg"/><Relationship Id="rId10" Type="http://schemas.openxmlformats.org/officeDocument/2006/relationships/image" Target="../media/image26.wmf"/><Relationship Id="rId11" Type="http://schemas.openxmlformats.org/officeDocument/2006/relationships/image" Target="../media/image27.wmf"/><Relationship Id="rId12" Type="http://schemas.openxmlformats.org/officeDocument/2006/relationships/image" Target="../media/image28.wmf"/><Relationship Id="rId1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jpeg"/><Relationship Id="rId7" Type="http://schemas.openxmlformats.org/officeDocument/2006/relationships/image" Target="../media/image38.jpeg"/><Relationship Id="rId8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929120" y="627480"/>
            <a:ext cx="421308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857840" y="2714760"/>
            <a:ext cx="4158360" cy="15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Потапов Александр Евгеньевич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Кафедра: ССОД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Группа: АТ-74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Научный руководитель: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Гужов Владимир Иванович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д.т.н., профессор каф. ССОД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60" name="Рисунок 5" descr=""/>
          <p:cNvPicPr/>
          <p:nvPr/>
        </p:nvPicPr>
        <p:blipFill>
          <a:blip r:embed="rId1"/>
          <a:stretch/>
        </p:blipFill>
        <p:spPr>
          <a:xfrm>
            <a:off x="0" y="214200"/>
            <a:ext cx="4829040" cy="424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79640" y="411480"/>
            <a:ext cx="367200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400" spc="-1" strike="noStrike">
                <a:solidFill>
                  <a:srgbClr val="c00000"/>
                </a:solidFill>
                <a:latin typeface="Arial"/>
              </a:rPr>
              <a:t>Архитектура графического процессора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46" name="Рисунок 5_4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247" name="TextBox 9"/>
          <p:cNvSpPr/>
          <p:nvPr/>
        </p:nvSpPr>
        <p:spPr>
          <a:xfrm>
            <a:off x="107640" y="843480"/>
            <a:ext cx="4896360" cy="20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Количество ядер у графического процессора значительно выше чем у центрального процессора, например видеокарта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Nvidia GeForce GTX 1070 – 1920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ядер, процессор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Intel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R) Core i5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-7400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4 ядра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6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4 уровня памяти: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global,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local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private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и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constant memory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48" name="Picture 8" descr="Знакомство с микроархитектурой NVIDIA Maxwell и новыми технологиями для  обработки графики, Страница 1. GECID.com"/>
          <p:cNvPicPr/>
          <p:nvPr/>
        </p:nvPicPr>
        <p:blipFill>
          <a:blip r:embed="rId2"/>
          <a:stretch/>
        </p:blipFill>
        <p:spPr>
          <a:xfrm>
            <a:off x="5076000" y="411480"/>
            <a:ext cx="4032000" cy="41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51" name="Рисунок 5_6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285840" y="372960"/>
            <a:ext cx="8227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Использование библиотеки OpenCL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253" name="Рисунок 174" descr=""/>
          <p:cNvPicPr/>
          <p:nvPr/>
        </p:nvPicPr>
        <p:blipFill>
          <a:blip r:embed="rId2"/>
          <a:stretch/>
        </p:blipFill>
        <p:spPr>
          <a:xfrm>
            <a:off x="5940000" y="902880"/>
            <a:ext cx="2675880" cy="3056760"/>
          </a:xfrm>
          <a:prstGeom prst="rect">
            <a:avLst/>
          </a:prstGeom>
          <a:ln w="0">
            <a:noFill/>
          </a:ln>
        </p:spPr>
      </p:pic>
      <p:sp>
        <p:nvSpPr>
          <p:cNvPr id="254" name="TextShape 4"/>
          <p:cNvSpPr/>
          <p:nvPr/>
        </p:nvSpPr>
        <p:spPr>
          <a:xfrm>
            <a:off x="360000" y="1107360"/>
            <a:ext cx="4859640" cy="30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Классы DHOCLInit и DHPCLHard осуществляют инициализацию платформ и устройств OpenCL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 DHOCLInfo определеяет необходимую информацию о платформе и устройстве OpenCL (название, производителя, версию и т. д.)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 DHOCLHost является структурой данных для передачи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57" name="Рисунок 5_1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457200" y="376200"/>
            <a:ext cx="822852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750" spc="-1" strike="noStrike">
                <a:solidFill>
                  <a:srgbClr val="960e0e"/>
                </a:solidFill>
                <a:latin typeface="Arial"/>
                <a:ea typeface="DejaVu Sans"/>
              </a:rPr>
              <a:t>Использование библиотеки OpenCL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457200" y="900000"/>
            <a:ext cx="8228520" cy="32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Рисунок 181" descr=""/>
          <p:cNvPicPr/>
          <p:nvPr/>
        </p:nvPicPr>
        <p:blipFill>
          <a:blip r:embed="rId2"/>
          <a:stretch/>
        </p:blipFill>
        <p:spPr>
          <a:xfrm>
            <a:off x="3600000" y="1260000"/>
            <a:ext cx="5409720" cy="2565720"/>
          </a:xfrm>
          <a:prstGeom prst="rect">
            <a:avLst/>
          </a:prstGeom>
          <a:ln w="0">
            <a:noFill/>
          </a:ln>
        </p:spPr>
      </p:pic>
      <p:sp>
        <p:nvSpPr>
          <p:cNvPr id="261" name="TextShape 5"/>
          <p:cNvSpPr/>
          <p:nvPr/>
        </p:nvSpPr>
        <p:spPr>
          <a:xfrm>
            <a:off x="180000" y="900000"/>
            <a:ext cx="3599640" cy="31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 базовом классе содержится контектс, программа, очередь команд, ядро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Дочерние классы содержат данные, осуществляют загрузку данных в видеопамять и выполняют программу на графическом процессоре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Каждый дочерний класс реализует определенный функционал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64" name="Рисунок 5_2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457200" y="376200"/>
            <a:ext cx="822852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750" spc="-1" strike="noStrike">
                <a:solidFill>
                  <a:srgbClr val="960e0e"/>
                </a:solidFill>
                <a:latin typeface="Arial"/>
                <a:ea typeface="DejaVu Sans"/>
              </a:rPr>
              <a:t>Реализация структуры приложения</a:t>
            </a:r>
            <a:endParaRPr b="0" lang="ru-RU" sz="1750" spc="-1" strike="noStrike">
              <a:latin typeface="Arial"/>
            </a:endParaRPr>
          </a:p>
        </p:txBody>
      </p:sp>
      <p:pic>
        <p:nvPicPr>
          <p:cNvPr id="266" name="Рисунок 187" descr=""/>
          <p:cNvPicPr/>
          <p:nvPr/>
        </p:nvPicPr>
        <p:blipFill>
          <a:blip r:embed="rId2"/>
          <a:stretch/>
        </p:blipFill>
        <p:spPr>
          <a:xfrm>
            <a:off x="4140000" y="1033920"/>
            <a:ext cx="4725720" cy="3285720"/>
          </a:xfrm>
          <a:prstGeom prst="rect">
            <a:avLst/>
          </a:prstGeom>
          <a:ln w="0">
            <a:noFill/>
          </a:ln>
        </p:spPr>
      </p:pic>
      <p:sp>
        <p:nvSpPr>
          <p:cNvPr id="267" name="TextBox 1"/>
          <p:cNvSpPr/>
          <p:nvPr/>
        </p:nvSpPr>
        <p:spPr>
          <a:xfrm>
            <a:off x="179640" y="899640"/>
            <a:ext cx="3816000" cy="32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1 Часть предназначена для инициализации приложения и создания главного и дочерних окно интерфейса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2 часть оповещает об ошибках: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DHAppExp – </a:t>
            </a: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ошибки приложения,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DHGPGPUExp – </a:t>
            </a: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ошибки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OpenCL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3 часть реализует ленту изображений и загрузку изображения(-ий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в видеопамять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4 часть предназначена для диалоговых окно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5 часть реализует вспомогательный функционал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"/>
          <p:cNvSpPr/>
          <p:nvPr/>
        </p:nvSpPr>
        <p:spPr>
          <a:xfrm>
            <a:off x="643320" y="0"/>
            <a:ext cx="84988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70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271" name="CustomShape 3"/>
          <p:cNvSpPr/>
          <p:nvPr/>
        </p:nvSpPr>
        <p:spPr>
          <a:xfrm>
            <a:off x="285840" y="428760"/>
            <a:ext cx="8227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Выводы: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395640" y="843480"/>
            <a:ext cx="8227800" cy="345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4520" indent="-3430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Разработаны алгоритмы регистрации и восстановления цифровых голограмм на основе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C++, OpenCL C </a:t>
            </a: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и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OpenGL</a:t>
            </a:r>
            <a:endParaRPr b="0" lang="ru-RU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  <a:p>
            <a:pPr marL="344520" indent="-3430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Реализован метод получения цифровых математических голограмм с использованием метода фазовых сдвигов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(PSI)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на графическом ускорителе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NVIDIA GTX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1070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600" spc="-1" strike="noStrike">
              <a:latin typeface="Arial"/>
            </a:endParaRPr>
          </a:p>
          <a:p>
            <a:pPr marL="344520" indent="-3430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Реализован метод преобразования Френеля на графическом ускорителе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NVIDIA GTX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1070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600" spc="-1" strike="noStrike">
              <a:latin typeface="Arial"/>
            </a:endParaRPr>
          </a:p>
          <a:p>
            <a:pPr marL="344520" indent="-3430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Время восстановления изображения из голограмм менее секунды при размере 4-х голограмм размером 6000</a:t>
            </a:r>
            <a:r>
              <a:rPr b="0" lang="en-US" sz="1700" spc="-1" strike="noStrike">
                <a:solidFill>
                  <a:srgbClr val="262626"/>
                </a:solidFill>
                <a:latin typeface="Arial"/>
                <a:ea typeface="DejaVu Sans"/>
              </a:rPr>
              <a:t>x4000</a:t>
            </a: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 пикселей п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ри использовании графического ускорителя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NVIDIA GTX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1070. </a:t>
            </a: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Время расшифровки на компьютере около 5 минут.</a:t>
            </a:r>
            <a:endParaRPr b="0" lang="ru-RU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929120" y="627480"/>
            <a:ext cx="421308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857840" y="2714760"/>
            <a:ext cx="4158360" cy="15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Потапов Александр Евгеньевич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Кафедра: ССОД     Группа: АТ-74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Научный руководитель: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Гужов Владимир Иванович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262626"/>
                </a:solidFill>
                <a:latin typeface="Arial"/>
                <a:ea typeface="DejaVu Sans"/>
              </a:rPr>
              <a:t>д.т.н., профессор каф. ССОД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275" name="Рисунок 5" descr=""/>
          <p:cNvPicPr/>
          <p:nvPr/>
        </p:nvPicPr>
        <p:blipFill>
          <a:blip r:embed="rId1"/>
          <a:stretch/>
        </p:blipFill>
        <p:spPr>
          <a:xfrm>
            <a:off x="0" y="214200"/>
            <a:ext cx="4829040" cy="424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63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318240" y="1143000"/>
            <a:ext cx="8227800" cy="12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Разработка компьютерной системы для восстановления изображения из цифровых голограмм на языке программирования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 с использованием графического процессора для ускорения вычислений</a:t>
            </a:r>
            <a:endParaRPr b="0" lang="ru-RU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285840" y="2274120"/>
            <a:ext cx="8227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Задачи: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285840" y="2345400"/>
            <a:ext cx="8227800" cy="22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1640" algn="just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Анализ существующих решений</a:t>
            </a:r>
            <a:endParaRPr b="0" lang="ru-RU" sz="17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262626"/>
              </a:buClr>
              <a:buFont typeface="Calibri"/>
              <a:buAutoNum type="arabicPeriod"/>
            </a:pP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Выбор алгоритма для расшифровки цифровых голограмм</a:t>
            </a:r>
            <a:endParaRPr b="0" lang="ru-RU" sz="17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262626"/>
              </a:buClr>
              <a:buFont typeface="Calibri"/>
              <a:buAutoNum type="arabicPeriod"/>
            </a:pP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Реализация алгоритмов для графического процессора</a:t>
            </a:r>
            <a:endParaRPr b="0" lang="ru-RU" sz="1700" spc="-1" strike="noStrike">
              <a:latin typeface="Arial"/>
            </a:endParaRPr>
          </a:p>
          <a:p>
            <a:pPr marL="343080" indent="-341640" algn="just">
              <a:lnSpc>
                <a:spcPct val="100000"/>
              </a:lnSpc>
              <a:buClr>
                <a:srgbClr val="262626"/>
              </a:buClr>
              <a:buFont typeface="Calibri"/>
              <a:buAutoNum type="arabicPeriod"/>
            </a:pPr>
            <a:r>
              <a:rPr b="0" lang="ru-RU" sz="1700" spc="-1" strike="noStrike">
                <a:solidFill>
                  <a:srgbClr val="262626"/>
                </a:solidFill>
                <a:latin typeface="Arial"/>
                <a:ea typeface="DejaVu Sans"/>
              </a:rPr>
              <a:t>Тестирование</a:t>
            </a:r>
            <a:endParaRPr b="0" lang="ru-RU" sz="17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285840" y="642960"/>
            <a:ext cx="8227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Цель работы: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70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285840" y="642960"/>
            <a:ext cx="8227800" cy="12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Актуальность: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Данное программное обеспечение позволяет производить расшифровку цифровых голограмм в реальном времени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357120" y="2067840"/>
            <a:ext cx="8227800" cy="21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Научная новизна: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Исследованы основные алгоритмы расшифровки цифровых голограмм</a:t>
            </a:r>
            <a:endParaRPr b="0" lang="ru-RU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Разработан алгоритм преобразования Френеля и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PSI </a:t>
            </a: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преобразования с использованием технологии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GPGPU </a:t>
            </a: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для проведения математических преобразований</a:t>
            </a:r>
            <a:endParaRPr b="0" lang="ru-RU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75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285840" y="540000"/>
            <a:ext cx="8227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Регистрация цифровых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77" name="TextShape 4"/>
          <p:cNvSpPr/>
          <p:nvPr/>
        </p:nvSpPr>
        <p:spPr>
          <a:xfrm>
            <a:off x="285840" y="1080000"/>
            <a:ext cx="291780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  <a:ea typeface="DejaVu Sans"/>
              </a:rPr>
              <a:t>В качестве плоскости регистрации голограмм используется матрица фотоаппарата </a:t>
            </a:r>
            <a:endParaRPr b="0" lang="ru-RU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700" spc="-1" strike="noStrike">
              <a:latin typeface="Arial"/>
            </a:endParaRPr>
          </a:p>
        </p:txBody>
      </p:sp>
      <p:pic>
        <p:nvPicPr>
          <p:cNvPr id="178" name="Picture 2" descr="Зеркальный фотоаппарат Canon EOS 800D Body"/>
          <p:cNvPicPr/>
          <p:nvPr/>
        </p:nvPicPr>
        <p:blipFill>
          <a:blip r:embed="rId2"/>
          <a:stretch/>
        </p:blipFill>
        <p:spPr>
          <a:xfrm>
            <a:off x="323640" y="2859840"/>
            <a:ext cx="1919880" cy="1439640"/>
          </a:xfrm>
          <a:prstGeom prst="rect">
            <a:avLst/>
          </a:prstGeom>
          <a:ln w="0">
            <a:noFill/>
          </a:ln>
        </p:spPr>
      </p:pic>
      <p:pic>
        <p:nvPicPr>
          <p:cNvPr id="179" name="Рисунок 8" descr=""/>
          <p:cNvPicPr/>
          <p:nvPr/>
        </p:nvPicPr>
        <p:blipFill>
          <a:blip r:embed="rId3"/>
          <a:stretch/>
        </p:blipFill>
        <p:spPr>
          <a:xfrm>
            <a:off x="3564000" y="1059480"/>
            <a:ext cx="2303280" cy="2385000"/>
          </a:xfrm>
          <a:prstGeom prst="rect">
            <a:avLst/>
          </a:prstGeom>
          <a:ln w="9525">
            <a:noFill/>
          </a:ln>
        </p:spPr>
      </p:pic>
      <p:pic>
        <p:nvPicPr>
          <p:cNvPr id="180" name="Рисунок 9" descr=""/>
          <p:cNvPicPr/>
          <p:nvPr/>
        </p:nvPicPr>
        <p:blipFill>
          <a:blip r:embed="rId4"/>
          <a:stretch/>
        </p:blipFill>
        <p:spPr>
          <a:xfrm>
            <a:off x="6084000" y="1203480"/>
            <a:ext cx="2797920" cy="2295000"/>
          </a:xfrm>
          <a:prstGeom prst="rect">
            <a:avLst/>
          </a:prstGeom>
          <a:ln w="9525">
            <a:noFill/>
          </a:ln>
        </p:spPr>
      </p:pic>
      <p:sp>
        <p:nvSpPr>
          <p:cNvPr id="181" name="Прямоугольник 11"/>
          <p:cNvSpPr/>
          <p:nvPr/>
        </p:nvSpPr>
        <p:spPr>
          <a:xfrm>
            <a:off x="3132000" y="3651840"/>
            <a:ext cx="57603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Схема записи цифровой голограммы (1 –лазер; 2 - объект, 3 - – расширитель пучка, 4 - светофильтр для выравнивания уровня интенсивности, 5 - опорное зеркало закрепленное на пьезокерамике, 6 – зеркало для юстировки установки; 7 – делитель светового пучка; 8 – диафрагма; 9 – камера).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84" name="Рисунок 5_0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214200" y="1000080"/>
            <a:ext cx="4927320" cy="16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285840" y="540000"/>
            <a:ext cx="8227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Используемые библиотеки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285840" y="900000"/>
            <a:ext cx="845928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Для графического интерфейса пользователя - Microsoft Foundation Classes (MFC)</a:t>
            </a:r>
            <a:endParaRPr b="0" lang="ru-RU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Для проведения вычислений на видеокарте - OpenCL</a:t>
            </a:r>
            <a:endParaRPr b="0" lang="ru-RU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Для лучшего использования памяти используется взаимодействие OpenGL и OpenCL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88" name="Picture 4_0" descr=""/>
          <p:cNvPicPr/>
          <p:nvPr/>
        </p:nvPicPr>
        <p:blipFill>
          <a:blip r:embed="rId2"/>
          <a:stretch/>
        </p:blipFill>
        <p:spPr>
          <a:xfrm>
            <a:off x="584280" y="2931840"/>
            <a:ext cx="1312920" cy="108180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8_0" descr="Видеокарта – Бесплатные иконки: компьютер"/>
          <p:cNvPicPr/>
          <p:nvPr/>
        </p:nvPicPr>
        <p:blipFill>
          <a:blip r:embed="rId3"/>
          <a:stretch/>
        </p:blipFill>
        <p:spPr>
          <a:xfrm>
            <a:off x="3492360" y="2612160"/>
            <a:ext cx="1923120" cy="171828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12_0" descr="ГПУ – Бесплатные иконки: компьютер"/>
          <p:cNvPicPr/>
          <p:nvPr/>
        </p:nvPicPr>
        <p:blipFill>
          <a:blip r:embed="rId4"/>
          <a:stretch/>
        </p:blipFill>
        <p:spPr>
          <a:xfrm>
            <a:off x="7092720" y="2728440"/>
            <a:ext cx="1488240" cy="1488240"/>
          </a:xfrm>
          <a:prstGeom prst="rect">
            <a:avLst/>
          </a:prstGeom>
          <a:ln w="0">
            <a:noFill/>
          </a:ln>
        </p:spPr>
      </p:pic>
      <p:sp>
        <p:nvSpPr>
          <p:cNvPr id="191" name="CustomShape 6"/>
          <p:cNvSpPr/>
          <p:nvPr/>
        </p:nvSpPr>
        <p:spPr>
          <a:xfrm>
            <a:off x="1980000" y="3147840"/>
            <a:ext cx="1438560" cy="718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2" name="CustomShape 7"/>
          <p:cNvSpPr/>
          <p:nvPr/>
        </p:nvSpPr>
        <p:spPr>
          <a:xfrm>
            <a:off x="5508360" y="3112200"/>
            <a:ext cx="1438560" cy="718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3" name="CustomShape 8"/>
          <p:cNvSpPr/>
          <p:nvPr/>
        </p:nvSpPr>
        <p:spPr>
          <a:xfrm>
            <a:off x="2124000" y="4014720"/>
            <a:ext cx="115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OpenGL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4" name="CustomShape 9"/>
          <p:cNvSpPr/>
          <p:nvPr/>
        </p:nvSpPr>
        <p:spPr>
          <a:xfrm>
            <a:off x="5688360" y="4014720"/>
            <a:ext cx="1078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OpenCL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97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285840" y="372960"/>
            <a:ext cx="8227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Алгоритм восстановления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99" name="TextShape 4"/>
          <p:cNvSpPr/>
          <p:nvPr/>
        </p:nvSpPr>
        <p:spPr>
          <a:xfrm>
            <a:off x="285840" y="731520"/>
            <a:ext cx="565380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Этап 1. Метод пошагового фазового сдвига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Позволяет получить значение амплитуды и фазы по интенсивности волны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00" name="Рисунок 158" descr=""/>
          <p:cNvPicPr/>
          <p:nvPr/>
        </p:nvPicPr>
        <p:blipFill>
          <a:blip r:embed="rId2"/>
          <a:stretch/>
        </p:blipFill>
        <p:spPr>
          <a:xfrm>
            <a:off x="7200000" y="490320"/>
            <a:ext cx="1151640" cy="400932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5"/>
          <p:cNvSpPr/>
          <p:nvPr/>
        </p:nvSpPr>
        <p:spPr>
          <a:xfrm>
            <a:off x="4860360" y="3060000"/>
            <a:ext cx="179640" cy="35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Рисунок 15" descr=""/>
          <p:cNvPicPr/>
          <p:nvPr/>
        </p:nvPicPr>
        <p:blipFill>
          <a:blip r:embed="rId3"/>
          <a:stretch/>
        </p:blipFill>
        <p:spPr>
          <a:xfrm>
            <a:off x="827640" y="1923840"/>
            <a:ext cx="4731120" cy="1883520"/>
          </a:xfrm>
          <a:prstGeom prst="rect">
            <a:avLst/>
          </a:prstGeom>
          <a:ln w="0">
            <a:noFill/>
          </a:ln>
        </p:spPr>
      </p:pic>
      <p:pic>
        <p:nvPicPr>
          <p:cNvPr id="203" name="Рисунок 16" descr=""/>
          <p:cNvPicPr/>
          <p:nvPr/>
        </p:nvPicPr>
        <p:blipFill>
          <a:blip r:embed="rId4"/>
          <a:stretch/>
        </p:blipFill>
        <p:spPr>
          <a:xfrm>
            <a:off x="1259640" y="3795840"/>
            <a:ext cx="4237920" cy="76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06" name="Рисунок 5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5"/>
          <p:cNvSpPr/>
          <p:nvPr/>
        </p:nvSpPr>
        <p:spPr>
          <a:xfrm>
            <a:off x="4860360" y="3060000"/>
            <a:ext cx="179640" cy="35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08" name="Picture 2"/>
          <p:cNvGraphicFramePr/>
          <p:nvPr/>
        </p:nvGraphicFramePr>
        <p:xfrm>
          <a:off x="2771640" y="699480"/>
          <a:ext cx="3397320" cy="503640"/>
        </p:xfrm>
        <a:graphic>
          <a:graphicData uri="http://schemas.openxmlformats.org/presentationml/2006/ole">
            <p:oleObj progId="Equation.DSMT4" r:id="rId2" spid="">
              <p:embed/>
              <p:pic>
                <p:nvPicPr>
                  <p:cNvPr id="209" name="Picture 2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2771640" y="699480"/>
                    <a:ext cx="3397320" cy="5036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210" name="Picture 3"/>
          <p:cNvGraphicFramePr/>
          <p:nvPr/>
        </p:nvGraphicFramePr>
        <p:xfrm>
          <a:off x="5076000" y="3579840"/>
          <a:ext cx="1997280" cy="799200"/>
        </p:xfrm>
        <a:graphic>
          <a:graphicData uri="http://schemas.openxmlformats.org/presentationml/2006/ole">
            <p:oleObj progId="Equation.DSMT4" r:id="rId4" spid="">
              <p:embed/>
              <p:pic>
                <p:nvPicPr>
                  <p:cNvPr id="211" name="Picture 3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5076000" y="3579840"/>
                    <a:ext cx="1997280" cy="799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212" name="Picture 4"/>
          <p:cNvGraphicFramePr/>
          <p:nvPr/>
        </p:nvGraphicFramePr>
        <p:xfrm>
          <a:off x="827640" y="3651840"/>
          <a:ext cx="3735000" cy="761760"/>
        </p:xfrm>
        <a:graphic>
          <a:graphicData uri="http://schemas.openxmlformats.org/presentationml/2006/ole">
            <p:oleObj progId="Equation.DSMT4" r:id="rId6" spid="">
              <p:embed/>
              <p:pic>
                <p:nvPicPr>
                  <p:cNvPr id="213" name="Picture 4" descr=""/>
                  <p:cNvPicPr/>
                  <p:nvPr/>
                </p:nvPicPr>
                <p:blipFill>
                  <a:blip r:embed="rId7"/>
                  <a:stretch/>
                </p:blipFill>
                <p:spPr>
                  <a:xfrm>
                    <a:off x="827640" y="3651840"/>
                    <a:ext cx="3735000" cy="7617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214" name="Рисунок 12" descr=""/>
          <p:cNvPicPr/>
          <p:nvPr/>
        </p:nvPicPr>
        <p:blipFill>
          <a:blip r:embed="rId8"/>
          <a:stretch/>
        </p:blipFill>
        <p:spPr>
          <a:xfrm>
            <a:off x="1619640" y="1491480"/>
            <a:ext cx="2016000" cy="1872000"/>
          </a:xfrm>
          <a:prstGeom prst="rect">
            <a:avLst/>
          </a:prstGeom>
          <a:ln w="9525">
            <a:noFill/>
          </a:ln>
        </p:spPr>
      </p:pic>
      <p:pic>
        <p:nvPicPr>
          <p:cNvPr id="215" name="Рисунок 13" descr=""/>
          <p:cNvPicPr/>
          <p:nvPr/>
        </p:nvPicPr>
        <p:blipFill>
          <a:blip r:embed="rId9"/>
          <a:stretch/>
        </p:blipFill>
        <p:spPr>
          <a:xfrm>
            <a:off x="5004000" y="1491480"/>
            <a:ext cx="1872000" cy="1800000"/>
          </a:xfrm>
          <a:prstGeom prst="rect">
            <a:avLst/>
          </a:prstGeom>
          <a:ln w="9525">
            <a:noFill/>
          </a:ln>
        </p:spPr>
      </p:pic>
      <p:pic>
        <p:nvPicPr>
          <p:cNvPr id="216" name="" descr=""/>
          <p:cNvPicPr/>
          <p:nvPr/>
        </p:nvPicPr>
        <p:blipFill>
          <a:blip r:embed="rId10"/>
          <a:stretch/>
        </p:blipFill>
        <p:spPr>
          <a:xfrm>
            <a:off x="2768760" y="698400"/>
            <a:ext cx="3390840" cy="49536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11"/>
          <a:stretch/>
        </p:blipFill>
        <p:spPr>
          <a:xfrm>
            <a:off x="5067360" y="3568680"/>
            <a:ext cx="1994040" cy="78732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12"/>
          <a:stretch/>
        </p:blipFill>
        <p:spPr>
          <a:xfrm>
            <a:off x="825480" y="3645000"/>
            <a:ext cx="3733920" cy="76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21" name="Рисунок 5_5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285840" y="372960"/>
            <a:ext cx="8227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960e0e"/>
                </a:solidFill>
                <a:latin typeface="Arial"/>
                <a:ea typeface="DejaVu Sans"/>
              </a:rPr>
              <a:t>Алгоритм восстановления голограмм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23" name="TextShape 4"/>
          <p:cNvSpPr/>
          <p:nvPr/>
        </p:nvSpPr>
        <p:spPr>
          <a:xfrm>
            <a:off x="285840" y="731520"/>
            <a:ext cx="565380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960e0e"/>
                </a:solidFill>
                <a:latin typeface="Arial"/>
                <a:ea typeface="DejaVu Sans"/>
              </a:rPr>
              <a:t>Этап 2. Преобразование Френеля</a:t>
            </a: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Позволяет рассчитать распределение комплексного поля на определенном расстоянии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24" name="Рисунок 166" descr=""/>
          <p:cNvPicPr/>
          <p:nvPr/>
        </p:nvPicPr>
        <p:blipFill>
          <a:blip r:embed="rId2"/>
          <a:stretch/>
        </p:blipFill>
        <p:spPr>
          <a:xfrm>
            <a:off x="6948000" y="585720"/>
            <a:ext cx="1151640" cy="391392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5"/>
          <p:cNvSpPr/>
          <p:nvPr/>
        </p:nvSpPr>
        <p:spPr>
          <a:xfrm>
            <a:off x="4860000" y="3060000"/>
            <a:ext cx="179640" cy="35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Рисунок 168" descr=""/>
          <p:cNvPicPr/>
          <p:nvPr/>
        </p:nvPicPr>
        <p:blipFill>
          <a:blip r:embed="rId3"/>
          <a:stretch/>
        </p:blipFill>
        <p:spPr>
          <a:xfrm>
            <a:off x="683640" y="2139840"/>
            <a:ext cx="5407920" cy="215964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6"/>
          <p:cNvSpPr/>
          <p:nvPr/>
        </p:nvSpPr>
        <p:spPr>
          <a:xfrm>
            <a:off x="5760360" y="3420360"/>
            <a:ext cx="719640" cy="71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 flipV="1">
            <a:off x="0" y="-1440"/>
            <a:ext cx="9142200" cy="373680"/>
          </a:xfrm>
          <a:prstGeom prst="round1Rect">
            <a:avLst>
              <a:gd name="adj" fmla="val 16667"/>
            </a:avLst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"/>
          <p:cNvSpPr/>
          <p:nvPr/>
        </p:nvSpPr>
        <p:spPr>
          <a:xfrm>
            <a:off x="643320" y="61920"/>
            <a:ext cx="84988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Расшифровка цифровых голограмм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30" name="Рисунок 5_4" descr=""/>
          <p:cNvPicPr/>
          <p:nvPr/>
        </p:nvPicPr>
        <p:blipFill>
          <a:blip r:embed="rId1"/>
          <a:stretch/>
        </p:blipFill>
        <p:spPr>
          <a:xfrm>
            <a:off x="0" y="0"/>
            <a:ext cx="616320" cy="337680"/>
          </a:xfrm>
          <a:prstGeom prst="rect">
            <a:avLst/>
          </a:prstGeom>
          <a:ln w="0"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457200" y="376200"/>
            <a:ext cx="822852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750" spc="-1" strike="noStrike">
                <a:solidFill>
                  <a:srgbClr val="c00000"/>
                </a:solidFill>
                <a:latin typeface="Arial"/>
                <a:ea typeface="DejaVu Sans"/>
              </a:rPr>
              <a:t>Тестирование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457200" y="900000"/>
            <a:ext cx="8228520" cy="32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Рисунок 201" descr=""/>
          <p:cNvPicPr/>
          <p:nvPr/>
        </p:nvPicPr>
        <p:blipFill>
          <a:blip r:embed="rId2"/>
          <a:stretch/>
        </p:blipFill>
        <p:spPr>
          <a:xfrm>
            <a:off x="6516360" y="1779840"/>
            <a:ext cx="1944000" cy="1944000"/>
          </a:xfrm>
          <a:prstGeom prst="rect">
            <a:avLst/>
          </a:prstGeom>
          <a:ln w="0">
            <a:noFill/>
          </a:ln>
        </p:spPr>
      </p:pic>
      <p:pic>
        <p:nvPicPr>
          <p:cNvPr id="234" name="Рисунок 12" descr=""/>
          <p:cNvPicPr/>
          <p:nvPr/>
        </p:nvPicPr>
        <p:blipFill>
          <a:blip r:embed="rId3"/>
          <a:stretch/>
        </p:blipFill>
        <p:spPr>
          <a:xfrm>
            <a:off x="4212000" y="1779840"/>
            <a:ext cx="2088000" cy="1944000"/>
          </a:xfrm>
          <a:prstGeom prst="rect">
            <a:avLst/>
          </a:prstGeom>
          <a:ln w="0">
            <a:noFill/>
          </a:ln>
        </p:spPr>
      </p:pic>
      <p:pic>
        <p:nvPicPr>
          <p:cNvPr id="235" name="Рисунок 8" descr=""/>
          <p:cNvPicPr/>
          <p:nvPr/>
        </p:nvPicPr>
        <p:blipFill>
          <a:blip r:embed="rId4"/>
          <a:stretch/>
        </p:blipFill>
        <p:spPr>
          <a:xfrm>
            <a:off x="683640" y="1779840"/>
            <a:ext cx="2160000" cy="1944000"/>
          </a:xfrm>
          <a:prstGeom prst="rect">
            <a:avLst/>
          </a:prstGeom>
          <a:ln w="9525">
            <a:noFill/>
          </a:ln>
        </p:spPr>
      </p:pic>
      <p:pic>
        <p:nvPicPr>
          <p:cNvPr id="236" name="Рисунок 9" descr=""/>
          <p:cNvPicPr/>
          <p:nvPr/>
        </p:nvPicPr>
        <p:blipFill>
          <a:blip r:embed="rId5"/>
          <a:stretch/>
        </p:blipFill>
        <p:spPr>
          <a:xfrm>
            <a:off x="3708000" y="483480"/>
            <a:ext cx="1656000" cy="863640"/>
          </a:xfrm>
          <a:prstGeom prst="rect">
            <a:avLst/>
          </a:prstGeom>
          <a:ln w="0">
            <a:noFill/>
          </a:ln>
        </p:spPr>
      </p:pic>
      <p:pic>
        <p:nvPicPr>
          <p:cNvPr id="237" name="Рисунок 10" descr=""/>
          <p:cNvPicPr/>
          <p:nvPr/>
        </p:nvPicPr>
        <p:blipFill>
          <a:blip r:embed="rId6"/>
          <a:stretch/>
        </p:blipFill>
        <p:spPr>
          <a:xfrm>
            <a:off x="6444360" y="771480"/>
            <a:ext cx="503640" cy="503640"/>
          </a:xfrm>
          <a:prstGeom prst="rect">
            <a:avLst/>
          </a:prstGeom>
          <a:ln w="9525">
            <a:noFill/>
          </a:ln>
        </p:spPr>
      </p:pic>
      <p:pic>
        <p:nvPicPr>
          <p:cNvPr id="238" name="Рисунок 11" descr=""/>
          <p:cNvPicPr/>
          <p:nvPr/>
        </p:nvPicPr>
        <p:blipFill>
          <a:blip r:embed="rId7"/>
          <a:stretch/>
        </p:blipFill>
        <p:spPr>
          <a:xfrm>
            <a:off x="7092360" y="771480"/>
            <a:ext cx="431640" cy="503640"/>
          </a:xfrm>
          <a:prstGeom prst="rect">
            <a:avLst/>
          </a:prstGeom>
          <a:ln w="9525">
            <a:noFill/>
          </a:ln>
        </p:spPr>
      </p:pic>
      <p:sp>
        <p:nvSpPr>
          <p:cNvPr id="239" name="Стрелка вправо 13"/>
          <p:cNvSpPr/>
          <p:nvPr/>
        </p:nvSpPr>
        <p:spPr>
          <a:xfrm>
            <a:off x="5580000" y="915480"/>
            <a:ext cx="503640" cy="287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Стрелка вправо 14"/>
          <p:cNvSpPr/>
          <p:nvPr/>
        </p:nvSpPr>
        <p:spPr>
          <a:xfrm>
            <a:off x="7884360" y="915480"/>
            <a:ext cx="503640" cy="287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Прямоугольник 15"/>
          <p:cNvSpPr/>
          <p:nvPr/>
        </p:nvSpPr>
        <p:spPr>
          <a:xfrm>
            <a:off x="2411640" y="3939840"/>
            <a:ext cx="2232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Расстояние 15 см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2" name="Стрелка вправо 16"/>
          <p:cNvSpPr/>
          <p:nvPr/>
        </p:nvSpPr>
        <p:spPr>
          <a:xfrm>
            <a:off x="3276000" y="2571840"/>
            <a:ext cx="503640" cy="287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3611</TotalTime>
  <Application>LibreOffice/7.3.5.2$Windows_X86_64 LibreOffice_project/184fe81b8c8c30d8b5082578aee2fed2ea847c01</Application>
  <AppVersion>15.0000</AppVersion>
  <Words>554</Words>
  <Paragraphs>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2018-03-04T18:38:01Z</dcterms:created>
  <dc:creator>IS</dc:creator>
  <dc:description/>
  <dc:language>ru-RU</dc:language>
  <cp:lastModifiedBy/>
  <dcterms:modified xsi:type="dcterms:W3CDTF">2022-10-30T15:07:41Z</dcterms:modified>
  <cp:revision>182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2</vt:i4>
  </property>
  <property fmtid="{D5CDD505-2E9C-101B-9397-08002B2CF9AE}" pid="7" name="PresentationFormat">
    <vt:lpwstr>Экран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15</vt:i4>
  </property>
</Properties>
</file>